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456" r:id="rId2"/>
    <p:sldId id="461" r:id="rId3"/>
    <p:sldId id="420" r:id="rId4"/>
    <p:sldId id="460" r:id="rId5"/>
    <p:sldId id="391" r:id="rId6"/>
    <p:sldId id="437" r:id="rId7"/>
    <p:sldId id="441" r:id="rId8"/>
    <p:sldId id="443" r:id="rId9"/>
    <p:sldId id="462" r:id="rId10"/>
    <p:sldId id="385" r:id="rId11"/>
    <p:sldId id="465" r:id="rId12"/>
    <p:sldId id="454" r:id="rId13"/>
    <p:sldId id="463" r:id="rId14"/>
    <p:sldId id="394" r:id="rId15"/>
    <p:sldId id="464" r:id="rId16"/>
    <p:sldId id="422" r:id="rId17"/>
    <p:sldId id="360" r:id="rId18"/>
  </p:sldIdLst>
  <p:sldSz cx="9144000" cy="6858000" type="screen4x3"/>
  <p:notesSz cx="7099300" cy="10234613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41" autoAdjust="0"/>
    <p:restoredTop sz="87958" autoAdjust="0"/>
  </p:normalViewPr>
  <p:slideViewPr>
    <p:cSldViewPr>
      <p:cViewPr>
        <p:scale>
          <a:sx n="60" d="100"/>
          <a:sy n="60" d="100"/>
        </p:scale>
        <p:origin x="-132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88" cy="5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2" tIns="47127" rIns="94252" bIns="4712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13" y="1"/>
            <a:ext cx="3075538" cy="5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2" tIns="47127" rIns="94252" bIns="471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744"/>
            <a:ext cx="3077188" cy="5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2" tIns="47127" rIns="94252" bIns="4712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13" y="9721744"/>
            <a:ext cx="3075538" cy="5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2" tIns="47127" rIns="94252" bIns="471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4489CAEE-C503-425B-AB35-899360C855F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620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88" cy="5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52" tIns="47127" rIns="94252" bIns="4712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13" y="1"/>
            <a:ext cx="3075538" cy="5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52" tIns="47127" rIns="94252" bIns="471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55" y="4861685"/>
            <a:ext cx="5679440" cy="460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52" tIns="47127" rIns="94252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744"/>
            <a:ext cx="3077188" cy="5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52" tIns="47127" rIns="94252" bIns="4712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13" y="9721744"/>
            <a:ext cx="3075538" cy="5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52" tIns="47127" rIns="94252" bIns="471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D5EC80F-A7BB-43A6-90FB-761BE14D47B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514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Zeigen von pornographischen Inhalten</a:t>
            </a:r>
            <a:r>
              <a:rPr lang="de-DE" baseline="0" dirty="0" smtClean="0"/>
              <a:t> an Kinder oder Jugendliche ist oft der Einstieg für pädophile Täter zum sexuellen Missbrauch! Daher steht dieses Zeigen unter Strafe bzw. wird es bei Kindern auch als sexueller Missbrauch gewertet.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Auch das</a:t>
            </a:r>
            <a:r>
              <a:rPr lang="de-DE" baseline="0" dirty="0" smtClean="0"/>
              <a:t> Nutzen von </a:t>
            </a:r>
            <a:r>
              <a:rPr lang="de-DE" baseline="0" dirty="0" err="1" smtClean="0"/>
              <a:t>Fakeprofilen</a:t>
            </a:r>
            <a:r>
              <a:rPr lang="de-DE" baseline="0" dirty="0" smtClean="0"/>
              <a:t> ist verboten! Opfer können sich mit dem Erstatten einer Anzeige bei der Polizei helfen.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Auch bei Cybermobbing ist der Gang zur</a:t>
            </a:r>
            <a:r>
              <a:rPr lang="de-DE" baseline="0" dirty="0" smtClean="0"/>
              <a:t> Polizei möglich. Eine Anzeige genügt, dann ermittelt die Polizei. (Achtung: Nicht jeder Streit und jede Beleidigung ist Mobbing. Mobbing ist wiederholt, absichtlich, über einen längeren Zeitraum mit einem Schaden für das Opfer.)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Empfehlenswerte Portale für weitere Informationen </a:t>
            </a:r>
            <a:r>
              <a:rPr lang="de-DE" smtClean="0"/>
              <a:t>und Hilfe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Welches</a:t>
            </a:r>
            <a:r>
              <a:rPr lang="de-DE" baseline="0" dirty="0" smtClean="0"/>
              <a:t> Bild ist OK?</a:t>
            </a:r>
          </a:p>
          <a:p>
            <a:r>
              <a:rPr lang="de-DE" baseline="0" dirty="0" smtClean="0"/>
              <a:t>Linkes Bild: Passt, fotografiert nur sich selbst, keine „private“ Situation.</a:t>
            </a:r>
          </a:p>
          <a:p>
            <a:r>
              <a:rPr lang="de-DE" baseline="0" dirty="0" smtClean="0"/>
              <a:t>Rechtes Bild: Fotografin benötigt erst Einverständnis von den beiden anderen!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jeder Veröffentlichung oder bei jedem Zeigen von Bildern mit anderen Personen muss um Erlaubnis gefragt</a:t>
            </a:r>
            <a:r>
              <a:rPr lang="de-DE" baseline="0" dirty="0" smtClean="0"/>
              <a:t> werden! Einwilligen müssen hierbei die Eltern bei Abbildungen Minderjähriger unter 18.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25D39F2-1D80-43B1-9383-85F6A74F5AD9}" type="datetime1">
              <a:rPr lang="de-DE" smtClean="0"/>
              <a:t>28.04.2016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C80F-A7BB-43A6-90FB-761BE14D47B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73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Schütze deine Daten. Durch Gesichtserkennung bist du</a:t>
            </a:r>
            <a:r>
              <a:rPr lang="de-DE" baseline="0" dirty="0" smtClean="0"/>
              <a:t> sonst immer und überall identifizierbar!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2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Heimlich andere fotografieren</a:t>
            </a:r>
            <a:r>
              <a:rPr lang="de-DE" baseline="0" dirty="0" smtClean="0"/>
              <a:t> ist eine Straftat! Insbesondere in peinlichen Situationen. Hier ermittelt bei Anzeige die Polizei.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04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Versende keine</a:t>
            </a:r>
            <a:r>
              <a:rPr lang="de-DE" baseline="0" dirty="0" smtClean="0"/>
              <a:t> Nackt- oder Teilnacktfotos. Einmal weitergegeben sind sie für immer außerhalb deiner Kontrolle. Keine App kann solche Fotos sicher versenden, der Bildschirm kann immer gespeichert werden!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96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dirty="0" smtClean="0">
                <a:latin typeface="Arial" pitchFamily="34" charset="0"/>
              </a:rPr>
              <a:t>Internet-Archive</a:t>
            </a:r>
            <a:r>
              <a:rPr lang="de-DE" baseline="0" dirty="0" smtClean="0">
                <a:latin typeface="Arial" pitchFamily="34" charset="0"/>
              </a:rPr>
              <a:t> speichern wahllos alles, was sie im Netz finden. Inhalte bleiben auch dann, wenn woanders gelöscht wird. Da sie im Ausland betrieben werden, gibt es keinerlei Möglichkeit, die Löschung </a:t>
            </a:r>
            <a:r>
              <a:rPr lang="de-DE" baseline="0" dirty="0" err="1" smtClean="0">
                <a:latin typeface="Arial" pitchFamily="34" charset="0"/>
              </a:rPr>
              <a:t>durchuzsetzen</a:t>
            </a:r>
            <a:r>
              <a:rPr lang="de-DE" baseline="0" dirty="0" smtClean="0">
                <a:latin typeface="Arial" pitchFamily="34" charset="0"/>
              </a:rPr>
              <a:t>!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wenn manche</a:t>
            </a:r>
            <a:r>
              <a:rPr lang="de-DE" baseline="0" dirty="0" smtClean="0"/>
              <a:t> Kinder oder Jugendliche gerne Erwachsene sein wollen: Was für Erwachsene erlaubt ist (z.B. freizügige Fotos in sexueller Pose), kann bei Kindern und Jugendlichen schnell eine Straftat sein.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7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Nacktfotos in geschlechtsbetonter Pose gelten als Pornographie. Menschen unter 14 Jahren sind Kinder, von 14 bis 17 Jahren</a:t>
            </a:r>
            <a:r>
              <a:rPr lang="de-DE" baseline="0" dirty="0" smtClean="0"/>
              <a:t> Jugendliche. Schnell entsteht vor dem Gesetz Kinderpornographie</a:t>
            </a:r>
            <a:r>
              <a:rPr lang="de-DE" dirty="0" smtClean="0"/>
              <a:t> oder Jugendpornographie!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9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1916113"/>
            <a:ext cx="9144000" cy="1458912"/>
            <a:chOff x="0" y="1344"/>
            <a:chExt cx="5760" cy="919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1344"/>
              <a:ext cx="5760" cy="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/>
            </a:p>
          </p:txBody>
        </p:sp>
        <p:pic>
          <p:nvPicPr>
            <p:cNvPr id="6" name="Picture 9" descr="miblogo - offizielle Versio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71"/>
              <a:ext cx="20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323850" y="0"/>
            <a:ext cx="144463" cy="68580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 rot="16200000">
            <a:off x="-2133600" y="5491163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1"/>
              <a:t>Felix Behl, MiB Schulamtsbezirk MIL</a:t>
            </a:r>
            <a:endParaRPr lang="de-DE" sz="140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 rot="16200000">
            <a:off x="-423863" y="684213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93B24D69-09BA-4365-B0D5-A6C4038E4A69}" type="datetime1">
              <a:rPr lang="de-DE" sz="1400" b="1"/>
              <a:pPr>
                <a:spcBef>
                  <a:spcPct val="50000"/>
                </a:spcBef>
              </a:pPr>
              <a:t>28.04.2016</a:t>
            </a:fld>
            <a:endParaRPr lang="de-DE" sz="1400" b="1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820896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820896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90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46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2125" y="274638"/>
            <a:ext cx="2051050" cy="6249987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274638"/>
            <a:ext cx="6005512" cy="624998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38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6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079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4027487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1600200"/>
            <a:ext cx="402907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3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7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75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7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0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244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ib-bayern.d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260350"/>
            <a:ext cx="91440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74638"/>
            <a:ext cx="8208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82089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23850" y="0"/>
            <a:ext cx="144463" cy="68580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/>
          </a:p>
        </p:txBody>
      </p:sp>
      <p:pic>
        <p:nvPicPr>
          <p:cNvPr id="1031" name="Bild 8" descr="miblogo100x50.png">
            <a:hlinkClick r:id="rId13"/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93725"/>
            <a:ext cx="2698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 rot="-5400000">
            <a:off x="-1792288" y="4584701"/>
            <a:ext cx="3908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DE" sz="1400" b="1"/>
              <a:t>Felix Behl, MiB Schulamtsbezirk Miltenberg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/index.php?title=Bild:Cc-sa.svg&amp;filetimestamp=2006042511353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.wikipedia.org/w/index.php?title=Bild:Cc-nc.svg&amp;filetimestamp=20060422180340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://de.wikipedia.org/w/index.php?title=Bild:Cc-by_new.svg&amp;filetimestamp=20061212034855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ndysektor.de/mobbing-mut/tipps-gegen-mobb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internet-abc.de/" TargetMode="External"/><Relationship Id="rId7" Type="http://schemas.openxmlformats.org/officeDocument/2006/relationships/hyperlink" Target="http://www.klicksafe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hyperlink" Target="http://www.handysektor.de/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nummergegenkummer.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dysektor.de/themenmonate/detailansicht/article/selfies-selfies-selfies-handysektor-erklaervideo-zum-selbstdarstellungstren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ive.org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8604250" cy="1470025"/>
          </a:xfrm>
        </p:spPr>
        <p:txBody>
          <a:bodyPr/>
          <a:lstStyle/>
          <a:p>
            <a:pPr eaLnBrk="1" hangingPunct="1"/>
            <a:r>
              <a:rPr lang="de-DE" sz="4400" dirty="0"/>
              <a:t>Internet &amp; </a:t>
            </a:r>
            <a:r>
              <a:rPr lang="de-DE" sz="4400" dirty="0" smtClean="0"/>
              <a:t>Smartphone </a:t>
            </a:r>
            <a:r>
              <a:rPr lang="de-DE" sz="4400" dirty="0"/>
              <a:t/>
            </a:r>
            <a:br>
              <a:rPr lang="de-DE" sz="4400" dirty="0"/>
            </a:br>
            <a:r>
              <a:rPr lang="de-DE" sz="4400" b="1" dirty="0" smtClean="0"/>
              <a:t>Ich kenne die Regeln</a:t>
            </a:r>
            <a:endParaRPr lang="de-DE" sz="44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812924"/>
            <a:ext cx="8209283" cy="6718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28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369027" y="5003257"/>
            <a:ext cx="5256584" cy="1752180"/>
            <a:chOff x="971550" y="3861048"/>
            <a:chExt cx="6048722" cy="201622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971550" y="3861048"/>
              <a:ext cx="6048722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107950" algn="l">
                <a:spcBef>
                  <a:spcPct val="20000"/>
                </a:spcBef>
              </a:pPr>
              <a:r>
                <a:rPr lang="de-DE" b="1" dirty="0"/>
                <a:t>Felix </a:t>
              </a:r>
              <a:r>
                <a:rPr lang="de-DE" b="1" dirty="0" smtClean="0"/>
                <a:t>Behl, Schulamt </a:t>
              </a:r>
              <a:r>
                <a:rPr lang="de-DE" b="1" dirty="0"/>
                <a:t>Miltenberg</a:t>
              </a:r>
            </a:p>
            <a:p>
              <a:pPr marL="342900" indent="-342900" algn="l">
                <a:spcBef>
                  <a:spcPct val="20000"/>
                </a:spcBef>
              </a:pPr>
              <a:endParaRPr lang="de-DE" sz="1100" dirty="0">
                <a:solidFill>
                  <a:srgbClr val="FF6600"/>
                </a:solidFill>
              </a:endParaRPr>
            </a:p>
            <a:p>
              <a:pPr marL="2420938" algn="l">
                <a:spcBef>
                  <a:spcPct val="20000"/>
                </a:spcBef>
              </a:pPr>
              <a:r>
                <a:rPr lang="de-DE" dirty="0"/>
                <a:t>Medienpädagogisch-</a:t>
              </a:r>
            </a:p>
            <a:p>
              <a:pPr marL="2420938" algn="l">
                <a:spcBef>
                  <a:spcPct val="20000"/>
                </a:spcBef>
              </a:pPr>
              <a:r>
                <a:rPr lang="de-DE" dirty="0"/>
                <a:t>informationstechnische</a:t>
              </a:r>
            </a:p>
            <a:p>
              <a:pPr marL="2420938" algn="l">
                <a:spcBef>
                  <a:spcPct val="20000"/>
                </a:spcBef>
              </a:pPr>
              <a:r>
                <a:rPr lang="de-DE" dirty="0" smtClean="0"/>
                <a:t>Beratung</a:t>
              </a:r>
            </a:p>
          </p:txBody>
        </p:sp>
        <p:pic>
          <p:nvPicPr>
            <p:cNvPr id="14345" name="Bild 6" descr="miblogo300x1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110" y="4618195"/>
              <a:ext cx="1800591" cy="90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Bild 1" descr=" ">
            <a:hlinkClick r:id="rId4" tooltip=" 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76" y="609354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 descr=" ">
            <a:hlinkClick r:id="rId6" tooltip=" 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01" y="6079256"/>
            <a:ext cx="4556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4" descr=" ">
            <a:hlinkClick r:id="rId8" tooltip=" 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51" y="6093544"/>
            <a:ext cx="455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9/97/CreativeCommond_logo_trademark.svg/220px-CreativeCommond_logo_trademark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76" y="5604888"/>
            <a:ext cx="1436688" cy="37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364088" y="4241694"/>
            <a:ext cx="3609271" cy="2031325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 smtClean="0"/>
              <a:t>Weitergabe oder Zeigen an Kinder (unter 14 Jahren) gilt vor dem Gesetz als </a:t>
            </a:r>
            <a:r>
              <a:rPr lang="de-DE" b="1" u="sng" dirty="0" smtClean="0"/>
              <a:t>sexueller Missbrauch</a:t>
            </a:r>
            <a:r>
              <a:rPr lang="de-DE" b="1" dirty="0" smtClean="0"/>
              <a:t>, auch wenn der Täter unter 18 ist.</a:t>
            </a:r>
            <a:br>
              <a:rPr lang="de-DE" b="1" dirty="0" smtClean="0"/>
            </a:br>
            <a:r>
              <a:rPr lang="de-DE" dirty="0" smtClean="0"/>
              <a:t>§ </a:t>
            </a:r>
            <a:r>
              <a:rPr lang="de-DE" dirty="0"/>
              <a:t>176 </a:t>
            </a:r>
            <a:r>
              <a:rPr lang="de-DE" dirty="0" smtClean="0"/>
              <a:t>StGB Sexueller </a:t>
            </a:r>
            <a:br>
              <a:rPr lang="de-DE" dirty="0" smtClean="0"/>
            </a:br>
            <a:r>
              <a:rPr lang="de-DE" dirty="0" smtClean="0"/>
              <a:t>Missbrauch von Kindern </a:t>
            </a:r>
            <a:endParaRPr lang="de-DE" dirty="0"/>
          </a:p>
        </p:txBody>
      </p:sp>
      <p:pic>
        <p:nvPicPr>
          <p:cNvPr id="4" name="Picture 2" descr="http://farm8.staticflickr.com/7339/10817152306_f9a675645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23" y="2392653"/>
            <a:ext cx="4385195" cy="2980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hteck 2"/>
          <p:cNvSpPr/>
          <p:nvPr/>
        </p:nvSpPr>
        <p:spPr>
          <a:xfrm>
            <a:off x="5364088" y="1850048"/>
            <a:ext cx="3600400" cy="1938992"/>
          </a:xfrm>
          <a:prstGeom prst="rect">
            <a:avLst/>
          </a:prstGeom>
          <a:solidFill>
            <a:srgbClr val="FFDF79">
              <a:alpha val="89804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sz="2000" b="1" dirty="0" smtClean="0"/>
              <a:t>Weitergabe oder Zeigen an Jugendliche ist eine </a:t>
            </a:r>
            <a:r>
              <a:rPr lang="de-DE" sz="2000" b="1" u="sng" dirty="0" smtClean="0"/>
              <a:t>Straftat</a:t>
            </a:r>
            <a:r>
              <a:rPr lang="de-DE" sz="2000" b="1" dirty="0" smtClean="0"/>
              <a:t>, auch unter Jugendlichen.</a:t>
            </a:r>
            <a:br>
              <a:rPr lang="de-DE" sz="2000" b="1" dirty="0" smtClean="0"/>
            </a:br>
            <a:r>
              <a:rPr lang="de-DE" sz="2000" dirty="0" smtClean="0"/>
              <a:t>§ </a:t>
            </a:r>
            <a:r>
              <a:rPr lang="de-DE" sz="2000" dirty="0"/>
              <a:t>184 </a:t>
            </a:r>
            <a:r>
              <a:rPr lang="de-DE" sz="2000" dirty="0" smtClean="0"/>
              <a:t>StGB: Verbreitung </a:t>
            </a:r>
            <a:r>
              <a:rPr lang="de-DE" sz="2000" dirty="0"/>
              <a:t>pornographischer Schriften 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 rot="21232564">
            <a:off x="2852803" y="5131422"/>
            <a:ext cx="22322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sz="1200" kern="0" dirty="0" smtClean="0"/>
              <a:t>Pro Juventute/flickr.com</a:t>
            </a:r>
            <a:endParaRPr lang="de-DE" sz="1200" b="1" kern="0" dirty="0">
              <a:solidFill>
                <a:srgbClr val="FF66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1" eaLnBrk="1" hangingPunct="1"/>
            <a:r>
              <a:rPr lang="de-DE" sz="2800" dirty="0"/>
              <a:t>Soziale Netzwerke</a:t>
            </a:r>
            <a:endParaRPr lang="de-DE" sz="2800" b="1" dirty="0" smtClean="0"/>
          </a:p>
          <a:p>
            <a:pPr marL="0" lvl="1" eaLnBrk="1" hangingPunct="1"/>
            <a:r>
              <a:rPr lang="de-DE" sz="2800" b="1" dirty="0" err="1" smtClean="0"/>
              <a:t>Pornografieverbot</a:t>
            </a:r>
            <a:r>
              <a:rPr lang="de-DE" sz="2800" b="1" dirty="0" smtClean="0"/>
              <a:t> für Kinder und Jugendliche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418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470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sz="2800" b="1" dirty="0"/>
              <a:t>Was tun, wenn du intime Bilder erhältst</a:t>
            </a:r>
            <a:r>
              <a:rPr lang="de-DE" sz="2800" b="1" dirty="0" smtClean="0"/>
              <a:t>?</a:t>
            </a:r>
            <a:endParaRPr lang="de-DE" sz="2800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Versende </a:t>
            </a:r>
            <a:r>
              <a:rPr lang="de-DE" sz="2400" dirty="0"/>
              <a:t>das Bild nicht weiter. Das Verbreiten pornografischer Bilder von Minderjährigen ist strafbar!</a:t>
            </a:r>
          </a:p>
          <a:p>
            <a:r>
              <a:rPr lang="de-DE" sz="2400" dirty="0"/>
              <a:t>Auch wenn es hart klingt: Du solltest Anzeige bei der Polizei erstatten. </a:t>
            </a:r>
          </a:p>
          <a:p>
            <a:r>
              <a:rPr lang="de-DE" sz="2400" dirty="0"/>
              <a:t>Lösche danach das Bild von deinem Smartphone.</a:t>
            </a:r>
          </a:p>
          <a:p>
            <a:r>
              <a:rPr lang="de-DE" sz="2400" dirty="0"/>
              <a:t>Informiere den Betroffenen darüber, dass sein/ihr privates Bild verbreitet wird.</a:t>
            </a:r>
          </a:p>
          <a:p>
            <a:r>
              <a:rPr lang="de-DE" sz="2400" dirty="0"/>
              <a:t>Spreche mit einem </a:t>
            </a:r>
            <a:r>
              <a:rPr lang="de-DE" sz="2400" dirty="0" smtClean="0"/>
              <a:t>Erwachsenen </a:t>
            </a:r>
            <a:r>
              <a:rPr lang="de-DE" sz="2400" dirty="0"/>
              <a:t>über den Vorfall</a:t>
            </a:r>
            <a:r>
              <a:rPr lang="de-DE" sz="2400" dirty="0" smtClean="0"/>
              <a:t>.</a:t>
            </a:r>
          </a:p>
          <a:p>
            <a:pPr marL="0" indent="0" algn="r">
              <a:buNone/>
            </a:pPr>
            <a:r>
              <a:rPr lang="de-DE" sz="2400" dirty="0" smtClean="0"/>
              <a:t>Quelle: www.Handysektor.de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289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539750" y="1484784"/>
            <a:ext cx="8496746" cy="3528392"/>
          </a:xfrm>
          <a:prstGeom prst="rect">
            <a:avLst/>
          </a:prstGeom>
          <a:gradFill>
            <a:gsLst>
              <a:gs pos="0">
                <a:srgbClr val="00B0F0">
                  <a:lumMod val="10000"/>
                  <a:lumOff val="90000"/>
                </a:srgbClr>
              </a:gs>
              <a:gs pos="100000">
                <a:srgbClr val="0070C0"/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941775" y="2622650"/>
            <a:ext cx="4734681" cy="80635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043608" y="181520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fratzenbook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491881" y="1844824"/>
            <a:ext cx="4968551" cy="4892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Suche nach Personen, Orten und Dingen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 smtClean="0"/>
              <a:t>Persönliche Daten</a:t>
            </a:r>
            <a:br>
              <a:rPr lang="de-DE" sz="2800" dirty="0" smtClean="0"/>
            </a:br>
            <a:r>
              <a:rPr lang="de-DE" sz="2800" b="1" dirty="0" smtClean="0"/>
              <a:t>Identitätsdiebstahl und Identitätsmissbrauch</a:t>
            </a:r>
          </a:p>
        </p:txBody>
      </p:sp>
      <p:sp>
        <p:nvSpPr>
          <p:cNvPr id="5" name="Rechteck 4"/>
          <p:cNvSpPr/>
          <p:nvPr/>
        </p:nvSpPr>
        <p:spPr>
          <a:xfrm>
            <a:off x="6012160" y="3576059"/>
            <a:ext cx="2664296" cy="369332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 smtClean="0"/>
              <a:t>§ 263 StGB Betrug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436096" y="4077247"/>
            <a:ext cx="3240360" cy="369332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187 StGB Verleumdung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932040" y="4580863"/>
            <a:ext cx="3744416" cy="369332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186 StGB Üble </a:t>
            </a:r>
            <a:r>
              <a:rPr lang="de-DE" b="1" dirty="0" smtClean="0"/>
              <a:t>Nachrede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355976" y="5081660"/>
            <a:ext cx="4320481" cy="369332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145d StGB Falsche </a:t>
            </a:r>
            <a:r>
              <a:rPr lang="de-DE" b="1" dirty="0" smtClean="0"/>
              <a:t>Verdächtigung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851920" y="5606952"/>
            <a:ext cx="4824536" cy="3693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164 StGB Vortäuschen einer Straftat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131840" y="6095037"/>
            <a:ext cx="5544616" cy="646331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276 StGB  </a:t>
            </a:r>
            <a:r>
              <a:rPr lang="de-DE" b="1" dirty="0" smtClean="0"/>
              <a:t>Urkundenfälschung bzw.</a:t>
            </a:r>
            <a:endParaRPr lang="de-DE" dirty="0"/>
          </a:p>
          <a:p>
            <a:pPr algn="l"/>
            <a:r>
              <a:rPr lang="de-DE" b="1" dirty="0" smtClean="0"/>
              <a:t>§ </a:t>
            </a:r>
            <a:r>
              <a:rPr lang="de-DE" b="1" dirty="0"/>
              <a:t>269 StGB  Fälschung beweiserheblicher </a:t>
            </a:r>
            <a:r>
              <a:rPr lang="de-DE" b="1" dirty="0" smtClean="0"/>
              <a:t>Daten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828339" y="2478486"/>
            <a:ext cx="5136149" cy="1310554"/>
          </a:xfrm>
        </p:spPr>
        <p:txBody>
          <a:bodyPr/>
          <a:lstStyle/>
          <a:p>
            <a:pPr marL="0" indent="0" algn="ctr">
              <a:buNone/>
            </a:pPr>
            <a:r>
              <a:rPr lang="de-DE" sz="6000" b="1" dirty="0" err="1" smtClean="0">
                <a:solidFill>
                  <a:srgbClr val="FF6600"/>
                </a:solidFill>
              </a:rPr>
              <a:t>Fakeprofil</a:t>
            </a:r>
            <a:endParaRPr lang="de-DE" sz="6000" b="1" dirty="0" smtClean="0">
              <a:solidFill>
                <a:srgbClr val="FF6600"/>
              </a:solidFill>
            </a:endParaRPr>
          </a:p>
        </p:txBody>
      </p:sp>
      <p:pic>
        <p:nvPicPr>
          <p:cNvPr id="1028" name="Picture 4" descr="https://farm6.staticflickr.com/5517/9606984552_8d4043e85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10830" r="38946" b="20435"/>
          <a:stretch/>
        </p:blipFill>
        <p:spPr bwMode="auto">
          <a:xfrm>
            <a:off x="1241946" y="2685191"/>
            <a:ext cx="1730395" cy="18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bgerundetes Rechteck 13"/>
          <p:cNvSpPr/>
          <p:nvPr/>
        </p:nvSpPr>
        <p:spPr>
          <a:xfrm>
            <a:off x="899592" y="2495939"/>
            <a:ext cx="2376264" cy="2160240"/>
          </a:xfrm>
          <a:prstGeom prst="roundRect">
            <a:avLst/>
          </a:prstGeom>
          <a:solidFill>
            <a:schemeClr val="bg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 rot="5400000">
            <a:off x="-508" y="3465004"/>
            <a:ext cx="22322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sz="1200" kern="0" dirty="0" smtClean="0"/>
              <a:t>Pro Juventute/flickr.com</a:t>
            </a:r>
            <a:endParaRPr lang="de-DE" sz="1200" b="1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8.staticflickr.com/7294/9603182801_c1b3b7deb2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12776"/>
            <a:ext cx="4718115" cy="4926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Rechteck 1"/>
          <p:cNvSpPr/>
          <p:nvPr/>
        </p:nvSpPr>
        <p:spPr>
          <a:xfrm>
            <a:off x="5796136" y="3693071"/>
            <a:ext cx="3168352" cy="369332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 smtClean="0"/>
              <a:t>§ </a:t>
            </a:r>
            <a:r>
              <a:rPr lang="de-DE" b="1" dirty="0"/>
              <a:t>241 </a:t>
            </a:r>
            <a:r>
              <a:rPr lang="de-DE" b="1" dirty="0" smtClean="0"/>
              <a:t>StGB Bedrohung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796135" y="4194259"/>
            <a:ext cx="3168353" cy="369332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</a:t>
            </a:r>
            <a:r>
              <a:rPr lang="de-DE" b="1" dirty="0" smtClean="0"/>
              <a:t>240</a:t>
            </a:r>
            <a:r>
              <a:rPr lang="de-DE" b="1" dirty="0"/>
              <a:t> StGB </a:t>
            </a:r>
            <a:r>
              <a:rPr lang="de-DE" b="1" dirty="0" smtClean="0"/>
              <a:t>Nötigung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796136" y="4697875"/>
            <a:ext cx="3168352" cy="369332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238 </a:t>
            </a:r>
            <a:r>
              <a:rPr lang="de-DE" b="1" dirty="0" smtClean="0"/>
              <a:t>StGB Nachstellung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796136" y="5198672"/>
            <a:ext cx="3168352" cy="369332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</a:t>
            </a:r>
            <a:r>
              <a:rPr lang="de-DE" b="1" dirty="0" smtClean="0"/>
              <a:t>185</a:t>
            </a:r>
            <a:r>
              <a:rPr lang="de-DE" b="1" dirty="0"/>
              <a:t> StGB  Beleidigung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796136" y="5723964"/>
            <a:ext cx="3168352" cy="3693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186 </a:t>
            </a:r>
            <a:r>
              <a:rPr lang="de-DE" b="1" dirty="0" smtClean="0"/>
              <a:t>StGB Üble </a:t>
            </a:r>
            <a:r>
              <a:rPr lang="de-DE" b="1" dirty="0"/>
              <a:t>Nachrede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6212049"/>
            <a:ext cx="3168352" cy="369332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§ 187 </a:t>
            </a:r>
            <a:r>
              <a:rPr lang="de-DE" b="1" dirty="0" smtClean="0"/>
              <a:t>StGB Verleumdung</a:t>
            </a:r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 rot="21164271">
            <a:off x="3554634" y="6048564"/>
            <a:ext cx="223224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sz="1200" kern="0" dirty="0" smtClean="0"/>
              <a:t>Pro Juventute/flickr.com</a:t>
            </a:r>
            <a:endParaRPr lang="de-DE" sz="1200" b="1" kern="0" dirty="0">
              <a:solidFill>
                <a:srgbClr val="FF66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Keine Kleinigkeit, kein Spaß</a:t>
            </a:r>
          </a:p>
          <a:p>
            <a:pPr eaLnBrk="1" hangingPunct="1"/>
            <a:r>
              <a:rPr lang="de-DE" sz="2800" b="1" dirty="0" smtClean="0"/>
              <a:t>Mobbing</a:t>
            </a:r>
            <a:endParaRPr lang="de-DE" sz="3600" dirty="0" smtClean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220717" y="1556792"/>
            <a:ext cx="388778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400" kern="0" dirty="0" smtClean="0">
                <a:hlinkClick r:id="rId4"/>
              </a:rPr>
              <a:t>Erklärvideo </a:t>
            </a:r>
            <a:r>
              <a:rPr lang="de-DE" sz="2400" kern="0" dirty="0" smtClean="0"/>
              <a:t>Mobbing</a:t>
            </a:r>
            <a:br>
              <a:rPr lang="de-DE" sz="2400" kern="0" dirty="0" smtClean="0"/>
            </a:br>
            <a:r>
              <a:rPr lang="de-DE" sz="1800" kern="0" dirty="0" smtClean="0"/>
              <a:t>(von </a:t>
            </a:r>
            <a:r>
              <a:rPr lang="de-DE" sz="1800" kern="0" dirty="0" smtClean="0">
                <a:hlinkClick r:id="rId4"/>
              </a:rPr>
              <a:t>Handysektor.de</a:t>
            </a:r>
            <a:r>
              <a:rPr lang="de-DE" sz="1800" kern="0" dirty="0" smtClean="0"/>
              <a:t>)</a:t>
            </a:r>
          </a:p>
          <a:p>
            <a:pPr lvl="1"/>
            <a:endParaRPr lang="de-DE" sz="2400" kern="0" dirty="0" smtClean="0"/>
          </a:p>
          <a:p>
            <a:pPr lvl="1"/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3294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Soziale Netzwerke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b="1" dirty="0" smtClean="0"/>
              <a:t>Beweise sichern</a:t>
            </a:r>
            <a:endParaRPr lang="de-DE" sz="5400" b="1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1600200"/>
            <a:ext cx="8420622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dirty="0" smtClean="0"/>
              <a:t>Zur Strafverfolgung liefern mögliche Täter die </a:t>
            </a:r>
            <a:r>
              <a:rPr lang="de-DE" sz="2400" b="1" dirty="0" smtClean="0"/>
              <a:t>Beweise</a:t>
            </a:r>
            <a:r>
              <a:rPr lang="de-DE" sz="2400" dirty="0" smtClean="0"/>
              <a:t> im Internet gleich mit. Beleidigende Inhalte nicht kopflos löschen, sondern </a:t>
            </a:r>
            <a:r>
              <a:rPr lang="de-DE" sz="2400" b="1" dirty="0" smtClean="0"/>
              <a:t>zur Strafverfolgung sichern</a:t>
            </a:r>
            <a:r>
              <a:rPr lang="de-DE" sz="2400" dirty="0" smtClean="0"/>
              <a:t>. Dafür eignen sich sogenannte „</a:t>
            </a:r>
            <a:r>
              <a:rPr lang="en-US" sz="2400" dirty="0" smtClean="0"/>
              <a:t>Screenshots</a:t>
            </a:r>
            <a:r>
              <a:rPr lang="de-DE" sz="2400" dirty="0" smtClean="0"/>
              <a:t>“. Stehen die Original- </a:t>
            </a:r>
            <a:r>
              <a:rPr lang="de-DE" sz="2400" dirty="0" err="1" smtClean="0"/>
              <a:t>äußerungen</a:t>
            </a:r>
            <a:r>
              <a:rPr lang="de-DE" sz="2400" dirty="0" smtClean="0"/>
              <a:t> noch im Internet, kann die Polizei bei Anzeigeerstattung über Betreiber und </a:t>
            </a:r>
            <a:r>
              <a:rPr lang="de-DE" sz="2400" b="1" dirty="0" smtClean="0"/>
              <a:t>IP-Adressen</a:t>
            </a:r>
            <a:r>
              <a:rPr lang="de-DE" sz="2400" dirty="0" smtClean="0"/>
              <a:t> meist auch den Urheber </a:t>
            </a:r>
            <a:r>
              <a:rPr lang="de-DE" sz="2400" b="1" dirty="0" smtClean="0"/>
              <a:t>ermitteln</a:t>
            </a:r>
            <a:r>
              <a:rPr lang="de-DE" sz="2400" dirty="0" smtClean="0"/>
              <a:t>. </a:t>
            </a:r>
          </a:p>
          <a:p>
            <a:pPr marL="0" indent="0" eaLnBrk="1" hangingPunct="1">
              <a:buFontTx/>
              <a:buNone/>
            </a:pPr>
            <a:endParaRPr lang="de-DE" sz="2400" dirty="0"/>
          </a:p>
          <a:p>
            <a:pPr marL="0" indent="0" eaLnBrk="1" hangingPunct="1">
              <a:buFontTx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Einfachste Beweissicherung an Smartphone und PC:</a:t>
            </a:r>
          </a:p>
          <a:p>
            <a:pPr marL="0" indent="0" eaLnBrk="1" hangingPunct="1">
              <a:buNone/>
            </a:pPr>
            <a:r>
              <a:rPr lang="de-DE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mit (zweitem) Smartphone/Kamera abfotografieren</a:t>
            </a:r>
          </a:p>
          <a:p>
            <a:pPr eaLnBrk="1" hangingPunct="1">
              <a:buFont typeface="Wingdings"/>
              <a:buChar char="à"/>
            </a:pPr>
            <a:endParaRPr lang="de-DE" sz="2400" dirty="0" smtClean="0"/>
          </a:p>
          <a:p>
            <a:pPr marL="0" indent="0" eaLnBrk="1" hangingPunct="1">
              <a:buFontTx/>
              <a:buNone/>
            </a:pPr>
            <a:r>
              <a:rPr lang="de-DE" sz="2400" dirty="0" smtClean="0"/>
              <a:t>(</a:t>
            </a:r>
            <a:r>
              <a:rPr lang="de-DE" sz="2400" b="1" dirty="0" smtClean="0"/>
              <a:t>Keine</a:t>
            </a:r>
            <a:r>
              <a:rPr lang="de-DE" sz="2400" dirty="0" smtClean="0"/>
              <a:t> Beweissicherung von Bildern bei Kinderpornografie!)</a:t>
            </a:r>
          </a:p>
        </p:txBody>
      </p:sp>
      <p:pic>
        <p:nvPicPr>
          <p:cNvPr id="2050" name="Picture 2" descr="Digitalkamera, Foto, Fotografie, Elektronik, Hal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116632"/>
            <a:ext cx="27363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 rot="16200000">
            <a:off x="8321126" y="762225"/>
            <a:ext cx="1321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Nemo</a:t>
            </a:r>
            <a:r>
              <a:rPr lang="de-DE" sz="1000" dirty="0" smtClean="0"/>
              <a:t>- pixabay.com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199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ragraf, Paragraph, Buch, Recht, Jura, Gesetz, Gesetz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66193"/>
            <a:ext cx="8676456" cy="53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21274269">
            <a:off x="1668875" y="5788882"/>
            <a:ext cx="6162264" cy="5232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Kinder haft</a:t>
            </a:r>
            <a:r>
              <a:rPr lang="de-DE" sz="2800" dirty="0"/>
              <a:t>e</a:t>
            </a:r>
            <a:r>
              <a:rPr lang="de-DE" sz="2800" dirty="0" smtClean="0"/>
              <a:t>n ggf. selbst ab 7 Jahren!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 rot="21274269">
            <a:off x="1158328" y="5015475"/>
            <a:ext cx="7183378" cy="5232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Urteile können 30 Jahre vollstreckt werden! 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 rot="21274269">
            <a:off x="998842" y="4223388"/>
            <a:ext cx="7502375" cy="5232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Anschlussinhaber über IP-Adressen ermitteln!</a:t>
            </a:r>
          </a:p>
        </p:txBody>
      </p:sp>
      <p:sp>
        <p:nvSpPr>
          <p:cNvPr id="10" name="Textfeld 9"/>
          <p:cNvSpPr txBox="1"/>
          <p:nvPr/>
        </p:nvSpPr>
        <p:spPr>
          <a:xfrm rot="21274269">
            <a:off x="606378" y="3444620"/>
            <a:ext cx="8287269" cy="5232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Forderungen </a:t>
            </a:r>
            <a:r>
              <a:rPr lang="de-DE" sz="2800" dirty="0" smtClean="0"/>
              <a:t>je 100- </a:t>
            </a:r>
            <a:r>
              <a:rPr lang="de-DE" sz="2800" dirty="0"/>
              <a:t>bis 1000facher Verkaufspreis!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/>
              <a:t>Musik und Filme anbieten und herunterladen</a:t>
            </a:r>
            <a:endParaRPr lang="de-DE" sz="3600" dirty="0" smtClean="0"/>
          </a:p>
        </p:txBody>
      </p:sp>
      <p:sp>
        <p:nvSpPr>
          <p:cNvPr id="11" name="Rechteck 10"/>
          <p:cNvSpPr/>
          <p:nvPr/>
        </p:nvSpPr>
        <p:spPr>
          <a:xfrm rot="16200000">
            <a:off x="8122294" y="5825347"/>
            <a:ext cx="1555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geralt</a:t>
            </a:r>
            <a:r>
              <a:rPr lang="de-DE" sz="1200" dirty="0" smtClean="0"/>
              <a:t> - pixabay.com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15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/>
              <a:t>Online-Informationen – immer aktuell</a:t>
            </a:r>
            <a:endParaRPr lang="de-DE" sz="2800" b="1" dirty="0"/>
          </a:p>
        </p:txBody>
      </p:sp>
      <p:pic>
        <p:nvPicPr>
          <p:cNvPr id="3076" name="Picture 4" descr="Internet-ABC-Banner; Rechte: Internet-AB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1168"/>
            <a:ext cx="3600400" cy="1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ysektor.de - smart + mobi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5473"/>
            <a:ext cx="3869254" cy="9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licksafe.de/fileadmin/media/images/ueber_klicksafe/downloads/Logos_Banner/logo_klicksafe_rgb_50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320480" cy="14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inder und Jugendtelefon, Telefon: 0800-1110333, anonym und kostenlos erreichbar: montags bis samstags 14 bis 20 Uhr, zusaetzlich bundesweit ueber Festnetz und Handy erreichbar unter der Rufnummer: 116 111.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07" y="1988840"/>
            <a:ext cx="3432365" cy="19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r="44785"/>
          <a:stretch>
            <a:fillRect/>
          </a:stretch>
        </p:blipFill>
        <p:spPr bwMode="auto">
          <a:xfrm>
            <a:off x="4570413" y="1773238"/>
            <a:ext cx="45735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de-DE" smtClean="0"/>
              <a:t>Kontakt</a:t>
            </a:r>
          </a:p>
        </p:txBody>
      </p:sp>
      <p:sp>
        <p:nvSpPr>
          <p:cNvPr id="3389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3286323"/>
            <a:ext cx="8459787" cy="417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b="1" dirty="0" smtClean="0"/>
              <a:t>Felix Behl</a:t>
            </a:r>
            <a:r>
              <a:rPr lang="de-DE" sz="1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Medienpädagogisch-informationstechnischer Berater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und Datenschutzbeauftragter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am Staatl. Schulamt Miltenberg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Barbarossa-Mittelschule Erlenbach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Elsenfelder Str. 53</a:t>
            </a:r>
          </a:p>
          <a:p>
            <a:pPr eaLnBrk="1" hangingPunct="1">
              <a:buFontTx/>
              <a:buNone/>
            </a:pPr>
            <a:r>
              <a:rPr lang="de-DE" sz="1800" b="1" dirty="0" smtClean="0"/>
              <a:t>63906 Erlenbach a. Main</a:t>
            </a:r>
            <a:r>
              <a:rPr lang="de-DE" sz="1800" b="1" dirty="0" smtClean="0">
                <a:solidFill>
                  <a:srgbClr val="FF6600"/>
                </a:solidFill>
              </a:rPr>
              <a:t>	 </a:t>
            </a:r>
          </a:p>
          <a:p>
            <a:pPr eaLnBrk="1" hangingPunct="1">
              <a:buFontTx/>
              <a:buNone/>
            </a:pPr>
            <a:r>
              <a:rPr lang="de-DE" sz="1800" b="1" dirty="0" smtClean="0">
                <a:solidFill>
                  <a:srgbClr val="FF6600"/>
                </a:solidFill>
              </a:rPr>
              <a:t>Tel.: 09372 944083</a:t>
            </a:r>
          </a:p>
          <a:p>
            <a:pPr eaLnBrk="1" hangingPunct="1">
              <a:buFontTx/>
              <a:buNone/>
            </a:pPr>
            <a:r>
              <a:rPr lang="de-DE" sz="1800" b="1" dirty="0" smtClean="0">
                <a:solidFill>
                  <a:srgbClr val="FF6600"/>
                </a:solidFill>
              </a:rPr>
              <a:t>E-Mail: f.behl@ms-erlenbach.de</a:t>
            </a:r>
          </a:p>
          <a:p>
            <a:pPr eaLnBrk="1" hangingPunct="1">
              <a:buFontTx/>
              <a:buNone/>
            </a:pPr>
            <a:r>
              <a:rPr lang="de-DE" sz="1800" b="1" dirty="0" smtClean="0">
                <a:solidFill>
                  <a:srgbClr val="FF6600"/>
                </a:solidFill>
              </a:rPr>
              <a:t>URL: www.felixbehl.de</a:t>
            </a:r>
          </a:p>
        </p:txBody>
      </p:sp>
      <p:pic>
        <p:nvPicPr>
          <p:cNvPr id="338949" name="Picture 5" descr="mi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18599"/>
            <a:ext cx="1296640" cy="6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4827588" y="2997200"/>
            <a:ext cx="115887" cy="115888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951" name="AutoShape 7"/>
          <p:cNvSpPr>
            <a:spLocks noChangeArrowheads="1"/>
          </p:cNvSpPr>
          <p:nvPr/>
        </p:nvSpPr>
        <p:spPr bwMode="auto">
          <a:xfrm rot="1593903">
            <a:off x="3808413" y="2595563"/>
            <a:ext cx="936625" cy="398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Selfie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Recht am eigenen Bild?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5229200"/>
            <a:ext cx="3599755" cy="1295425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Erklärvideo </a:t>
            </a:r>
            <a:r>
              <a:rPr lang="de-DE" sz="2400" dirty="0" smtClean="0"/>
              <a:t>Selfie </a:t>
            </a:r>
            <a:br>
              <a:rPr lang="de-DE" sz="2400" dirty="0" smtClean="0"/>
            </a:br>
            <a:r>
              <a:rPr lang="de-DE" sz="1200" dirty="0" smtClean="0"/>
              <a:t>(von </a:t>
            </a:r>
            <a:r>
              <a:rPr lang="de-DE" sz="1200" dirty="0" smtClean="0">
                <a:hlinkClick r:id="rId3"/>
              </a:rPr>
              <a:t>Handysektor.de</a:t>
            </a:r>
            <a:r>
              <a:rPr lang="de-DE" sz="1200" dirty="0" smtClean="0"/>
              <a:t>)</a:t>
            </a:r>
            <a:endParaRPr lang="de-DE" sz="2400" dirty="0"/>
          </a:p>
        </p:txBody>
      </p:sp>
      <p:pic>
        <p:nvPicPr>
          <p:cNvPr id="1026" name="Picture 2" descr="Selfie, Foto, Selbst Foto, Frau, Schöne, Cha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680520" cy="31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83568" y="4888430"/>
            <a:ext cx="1776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wilkernet</a:t>
            </a:r>
            <a:r>
              <a:rPr lang="de-DE" sz="1200" dirty="0" smtClean="0"/>
              <a:t> - pixabay.com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5724128" y="6309320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200" dirty="0" smtClean="0"/>
              <a:t>Petar </a:t>
            </a:r>
            <a:r>
              <a:rPr lang="de-DE" sz="1200" dirty="0" err="1" smtClean="0"/>
              <a:t>Milošević</a:t>
            </a:r>
            <a:r>
              <a:rPr lang="de-DE" sz="1200" dirty="0" smtClean="0"/>
              <a:t> </a:t>
            </a:r>
            <a:r>
              <a:rPr lang="en-US" sz="1200" dirty="0" smtClean="0"/>
              <a:t>via </a:t>
            </a:r>
            <a:r>
              <a:rPr lang="en-US" sz="1200" dirty="0"/>
              <a:t>Wikimedia Commons</a:t>
            </a:r>
            <a:endParaRPr lang="de-DE" sz="1200" dirty="0"/>
          </a:p>
        </p:txBody>
      </p:sp>
      <p:pic>
        <p:nvPicPr>
          <p:cNvPr id="1028" name="Picture 4" descr="File:Grouf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6136" r="12566"/>
          <a:stretch/>
        </p:blipFill>
        <p:spPr bwMode="auto">
          <a:xfrm>
            <a:off x="5771182" y="1771548"/>
            <a:ext cx="3001078" cy="45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ein&quot;-Symbol 3"/>
          <p:cNvSpPr/>
          <p:nvPr/>
        </p:nvSpPr>
        <p:spPr>
          <a:xfrm>
            <a:off x="6035956" y="2429125"/>
            <a:ext cx="2736304" cy="2736304"/>
          </a:xfrm>
          <a:prstGeom prst="noSmoking">
            <a:avLst/>
          </a:prstGeom>
          <a:gradFill>
            <a:gsLst>
              <a:gs pos="0">
                <a:srgbClr val="FF6600">
                  <a:alpha val="60000"/>
                </a:srgbClr>
              </a:gs>
              <a:gs pos="100000">
                <a:srgbClr val="FF33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Smiley 6"/>
          <p:cNvSpPr/>
          <p:nvPr/>
        </p:nvSpPr>
        <p:spPr>
          <a:xfrm>
            <a:off x="3635896" y="3284984"/>
            <a:ext cx="1440160" cy="1440160"/>
          </a:xfrm>
          <a:prstGeom prst="smileyFace">
            <a:avLst/>
          </a:prstGeom>
          <a:gradFill>
            <a:gsLst>
              <a:gs pos="0">
                <a:srgbClr val="92D050"/>
              </a:gs>
              <a:gs pos="100000">
                <a:srgbClr val="00B050">
                  <a:alpha val="33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4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556792"/>
            <a:ext cx="83062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de-DE" sz="2400" dirty="0"/>
          </a:p>
          <a:p>
            <a:pPr algn="l"/>
            <a:r>
              <a:rPr lang="de-DE" sz="2400" b="1" dirty="0"/>
              <a:t>§ 22 KunstUrhG</a:t>
            </a:r>
            <a:r>
              <a:rPr lang="de-DE" sz="2400" dirty="0"/>
              <a:t>: </a:t>
            </a:r>
            <a:r>
              <a:rPr lang="de-DE" sz="2400" dirty="0" smtClean="0"/>
              <a:t>„Bildnisse </a:t>
            </a:r>
            <a:r>
              <a:rPr lang="de-DE" sz="2400" dirty="0"/>
              <a:t>dürfen nur mit Einwilligung </a:t>
            </a:r>
            <a:r>
              <a:rPr lang="de-DE" sz="2400" dirty="0" smtClean="0"/>
              <a:t>des Abgebildeten </a:t>
            </a:r>
            <a:r>
              <a:rPr lang="de-DE" sz="2400" dirty="0"/>
              <a:t>verbreitet oder </a:t>
            </a:r>
            <a:r>
              <a:rPr lang="de-DE" sz="2400" dirty="0" smtClean="0"/>
              <a:t>öffentlich </a:t>
            </a:r>
            <a:r>
              <a:rPr lang="de-DE" sz="2400" dirty="0"/>
              <a:t>zur Schau gestellt </a:t>
            </a:r>
            <a:r>
              <a:rPr lang="de-DE" sz="2400" dirty="0" smtClean="0"/>
              <a:t>werden…“ (</a:t>
            </a:r>
            <a:r>
              <a:rPr lang="de-DE" sz="2400" u="sng" dirty="0" smtClean="0"/>
              <a:t>bei Minderjährigen müssen Eltern einwilligen</a:t>
            </a:r>
            <a:r>
              <a:rPr lang="de-DE" sz="2400" dirty="0" smtClean="0"/>
              <a:t>!)</a:t>
            </a:r>
          </a:p>
          <a:p>
            <a:pPr algn="l"/>
            <a:endParaRPr lang="de-DE" sz="2400" dirty="0"/>
          </a:p>
          <a:p>
            <a:pPr algn="l"/>
            <a:r>
              <a:rPr lang="de-DE" sz="2400" b="1" dirty="0" smtClean="0">
                <a:solidFill>
                  <a:srgbClr val="FF3300"/>
                </a:solidFill>
              </a:rPr>
              <a:t>Dies gilt auch für das Zeigen oder die Weitergabe per Handy, Smartphone etc.</a:t>
            </a:r>
          </a:p>
          <a:p>
            <a:pPr algn="l"/>
            <a:endParaRPr lang="de-DE" sz="2400" dirty="0"/>
          </a:p>
          <a:p>
            <a:pPr algn="l"/>
            <a:r>
              <a:rPr lang="de-DE" sz="2400" b="1" dirty="0"/>
              <a:t>§ 33 </a:t>
            </a:r>
            <a:r>
              <a:rPr lang="de-DE" sz="2400" b="1" dirty="0" smtClean="0"/>
              <a:t>KunstUrhG: </a:t>
            </a:r>
            <a:r>
              <a:rPr lang="de-DE" sz="2400" dirty="0" smtClean="0"/>
              <a:t>„ </a:t>
            </a:r>
            <a:r>
              <a:rPr lang="de-DE" sz="2400" dirty="0"/>
              <a:t>Mit Freiheitsstrafe bis zu einem Jahr oder mit Geldstrafe wird bestraft, wer entgegen den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§§ </a:t>
            </a:r>
            <a:r>
              <a:rPr lang="de-DE" sz="2400" dirty="0"/>
              <a:t>22, 23 KunstUrhG ein Bildnis verbreitet oder öffentlich zur Schau </a:t>
            </a:r>
            <a:r>
              <a:rPr lang="de-DE" sz="2400" dirty="0" smtClean="0"/>
              <a:t>stellt…“</a:t>
            </a:r>
            <a:endParaRPr lang="de-DE" sz="2400" dirty="0"/>
          </a:p>
          <a:p>
            <a:pPr algn="l"/>
            <a:endParaRPr lang="de-DE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 smtClean="0"/>
              <a:t>Fotografie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Recht am </a:t>
            </a:r>
            <a:r>
              <a:rPr lang="de-DE" sz="2800" b="1" dirty="0"/>
              <a:t>eigenen Bild</a:t>
            </a:r>
          </a:p>
        </p:txBody>
      </p:sp>
      <p:pic>
        <p:nvPicPr>
          <p:cNvPr id="5" name="Picture 4" descr="File:Grouf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6136" r="12566"/>
          <a:stretch/>
        </p:blipFill>
        <p:spPr bwMode="auto">
          <a:xfrm>
            <a:off x="7740352" y="-99392"/>
            <a:ext cx="1258387" cy="19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798339" y="6513994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200" dirty="0" smtClean="0"/>
              <a:t>Bild: Petar </a:t>
            </a:r>
            <a:r>
              <a:rPr lang="de-DE" sz="1200" dirty="0" err="1" smtClean="0"/>
              <a:t>Milošević</a:t>
            </a:r>
            <a:r>
              <a:rPr lang="de-DE" sz="1200" dirty="0" smtClean="0"/>
              <a:t> </a:t>
            </a:r>
            <a:r>
              <a:rPr lang="en-US" sz="1200" dirty="0" smtClean="0"/>
              <a:t>via </a:t>
            </a:r>
            <a:r>
              <a:rPr lang="en-US" sz="1200" dirty="0"/>
              <a:t>Wikimedia Commons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718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39750" y="1844824"/>
            <a:ext cx="8496746" cy="352839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899592" y="2852936"/>
            <a:ext cx="2376264" cy="21602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941775" y="3990802"/>
            <a:ext cx="4734681" cy="80635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81279" y="3501008"/>
            <a:ext cx="2050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 smtClean="0"/>
              <a:t>Erkennbares</a:t>
            </a:r>
          </a:p>
          <a:p>
            <a:pPr algn="ctr"/>
            <a:endParaRPr lang="de-DE" sz="2400" b="1" u="sng" dirty="0"/>
          </a:p>
          <a:p>
            <a:pPr algn="ctr"/>
            <a:endParaRPr lang="de-DE" sz="2400" b="1" u="sng" dirty="0" smtClean="0"/>
          </a:p>
          <a:p>
            <a:pPr algn="ctr"/>
            <a:r>
              <a:rPr lang="de-DE" sz="2400" b="1" dirty="0" smtClean="0"/>
              <a:t>Foto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88122" y="4174946"/>
            <a:ext cx="331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 smtClean="0"/>
              <a:t>Kompletter</a:t>
            </a:r>
            <a:r>
              <a:rPr lang="de-DE" sz="2400" b="1" dirty="0" smtClean="0"/>
              <a:t>     Name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2103239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fratzenbook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491881" y="2132856"/>
            <a:ext cx="4968551" cy="4892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Suche nach Personen, Orten und Dingen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702402" y="2852936"/>
            <a:ext cx="2573454" cy="2160240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067944" y="2956449"/>
            <a:ext cx="2736304" cy="2416767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3995936" y="3140968"/>
            <a:ext cx="3672408" cy="2232248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702402" y="2492896"/>
            <a:ext cx="2808313" cy="2160240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337035" y="400506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+</a:t>
            </a:r>
            <a:endParaRPr lang="de-DE" b="1" dirty="0"/>
          </a:p>
        </p:txBody>
      </p:sp>
      <p:sp>
        <p:nvSpPr>
          <p:cNvPr id="28" name="Rechteck 27"/>
          <p:cNvSpPr/>
          <p:nvPr/>
        </p:nvSpPr>
        <p:spPr>
          <a:xfrm>
            <a:off x="467544" y="5517232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/>
              <a:t>Bilder, Personen und Orte können im Netz auch </a:t>
            </a:r>
            <a:br>
              <a:rPr lang="de-DE" sz="2400" dirty="0" smtClean="0"/>
            </a:br>
            <a:r>
              <a:rPr lang="de-DE" sz="2400" dirty="0" smtClean="0"/>
              <a:t>durch das Hochladen von Fotos gefunden werden. </a:t>
            </a:r>
            <a:br>
              <a:rPr lang="de-DE" sz="2400" dirty="0" smtClean="0"/>
            </a:br>
            <a:r>
              <a:rPr lang="de-DE" sz="2400" dirty="0" smtClean="0"/>
              <a:t>(=</a:t>
            </a:r>
            <a:r>
              <a:rPr lang="de-DE" sz="2400" b="1" dirty="0" smtClean="0">
                <a:hlinkClick r:id="rId3"/>
              </a:rPr>
              <a:t>Bilder-Rückwärtssuche </a:t>
            </a:r>
            <a:r>
              <a:rPr lang="de-DE" sz="2400" dirty="0" smtClean="0">
                <a:hlinkClick r:id="rId3"/>
              </a:rPr>
              <a:t>von</a:t>
            </a:r>
            <a:r>
              <a:rPr lang="de-DE" sz="2400" b="1" dirty="0" smtClean="0">
                <a:hlinkClick r:id="rId3"/>
              </a:rPr>
              <a:t> </a:t>
            </a:r>
            <a:r>
              <a:rPr lang="de-DE" sz="2400" dirty="0" smtClean="0">
                <a:hlinkClick r:id="rId3"/>
              </a:rPr>
              <a:t>Google</a:t>
            </a:r>
            <a:r>
              <a:rPr lang="de-DE" sz="2400" dirty="0" smtClean="0"/>
              <a:t>, Facebook &amp; Co.)</a:t>
            </a:r>
            <a:endParaRPr lang="de-DE" sz="2400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Soziale Netzwerke</a:t>
            </a:r>
            <a:endParaRPr lang="de-DE" sz="2800" dirty="0" smtClean="0"/>
          </a:p>
          <a:p>
            <a:pPr eaLnBrk="1" hangingPunct="1"/>
            <a:r>
              <a:rPr lang="de-DE" sz="2800" b="1" dirty="0" smtClean="0"/>
              <a:t>Eigenes </a:t>
            </a:r>
            <a:r>
              <a:rPr lang="de-DE" sz="2800" b="1" dirty="0"/>
              <a:t>Profil</a:t>
            </a:r>
            <a:endParaRPr lang="de-DE" sz="3600" dirty="0"/>
          </a:p>
        </p:txBody>
      </p:sp>
      <p:pic>
        <p:nvPicPr>
          <p:cNvPr id="16" name="Picture 2" descr="Selfie, Foto, Selbst Foto, Frau, Schöne, Cha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40260" cy="1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&quot;Nein&quot;-Symbol 16"/>
          <p:cNvSpPr/>
          <p:nvPr/>
        </p:nvSpPr>
        <p:spPr>
          <a:xfrm>
            <a:off x="7182290" y="245599"/>
            <a:ext cx="1296144" cy="1296144"/>
          </a:xfrm>
          <a:prstGeom prst="noSmoking">
            <a:avLst/>
          </a:prstGeom>
          <a:gradFill>
            <a:gsLst>
              <a:gs pos="0">
                <a:srgbClr val="FF6600">
                  <a:alpha val="60000"/>
                </a:srgbClr>
              </a:gs>
              <a:gs pos="100000">
                <a:srgbClr val="FF33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236296" y="1628800"/>
            <a:ext cx="1776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wilkernet</a:t>
            </a:r>
            <a:r>
              <a:rPr lang="de-DE" sz="1200" dirty="0" smtClean="0"/>
              <a:t> - pixabay.com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706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  <p:bldP spid="1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34888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-DE" b="1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9625" y="1772816"/>
            <a:ext cx="6552655" cy="504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de-DE" sz="2400" dirty="0" smtClean="0">
                <a:latin typeface="+mn-lt"/>
                <a:cs typeface="+mn-cs"/>
              </a:rPr>
              <a:t>Straftat </a:t>
            </a:r>
            <a:r>
              <a:rPr lang="de-DE" sz="2400" b="1" dirty="0">
                <a:latin typeface="+mn-lt"/>
              </a:rPr>
              <a:t>§ </a:t>
            </a:r>
            <a:r>
              <a:rPr lang="de-DE" sz="2400" b="1" dirty="0" smtClean="0">
                <a:latin typeface="+mn-lt"/>
              </a:rPr>
              <a:t>201a StGB</a:t>
            </a:r>
            <a:r>
              <a:rPr lang="de-DE" sz="2400" dirty="0" smtClean="0">
                <a:latin typeface="+mn-lt"/>
              </a:rPr>
              <a:t>: </a:t>
            </a:r>
            <a:r>
              <a:rPr lang="de-DE" sz="2400" b="1" dirty="0" smtClean="0">
                <a:latin typeface="+mn-lt"/>
              </a:rPr>
              <a:t>Fotografieren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  <a:cs typeface="+mn-cs"/>
              </a:rPr>
              <a:t>Niemals ohne Zustimmung den </a:t>
            </a:r>
            <a:br>
              <a:rPr lang="de-DE" sz="2400" dirty="0" smtClean="0">
                <a:latin typeface="+mn-lt"/>
                <a:cs typeface="+mn-cs"/>
              </a:rPr>
            </a:br>
            <a:r>
              <a:rPr lang="de-DE" sz="2400" b="1" dirty="0" smtClean="0">
                <a:latin typeface="+mn-lt"/>
              </a:rPr>
              <a:t>höchstpersönlichen Lebens-</a:t>
            </a:r>
            <a:br>
              <a:rPr lang="de-DE" sz="2400" b="1" dirty="0" smtClean="0">
                <a:latin typeface="+mn-lt"/>
              </a:rPr>
            </a:br>
            <a:r>
              <a:rPr lang="de-DE" sz="2400" b="1" dirty="0" err="1" smtClean="0">
                <a:latin typeface="+mn-lt"/>
              </a:rPr>
              <a:t>bereich</a:t>
            </a:r>
            <a:r>
              <a:rPr lang="de-DE" sz="2400" dirty="0" smtClean="0">
                <a:latin typeface="+mn-lt"/>
                <a:cs typeface="+mn-cs"/>
              </a:rPr>
              <a:t> verletzen (</a:t>
            </a:r>
            <a:r>
              <a:rPr lang="de-DE" sz="2400" dirty="0">
                <a:latin typeface="+mn-lt"/>
                <a:cs typeface="+mn-cs"/>
              </a:rPr>
              <a:t>gegen </a:t>
            </a:r>
            <a:r>
              <a:rPr lang="de-DE" sz="2400" dirty="0" smtClean="0">
                <a:latin typeface="+mn-lt"/>
                <a:cs typeface="+mn-cs"/>
              </a:rPr>
              <a:t>Blicke</a:t>
            </a:r>
            <a:br>
              <a:rPr lang="de-DE" sz="2400" dirty="0" smtClean="0">
                <a:latin typeface="+mn-lt"/>
                <a:cs typeface="+mn-cs"/>
              </a:rPr>
            </a:br>
            <a:r>
              <a:rPr lang="de-DE" sz="2400" dirty="0" smtClean="0">
                <a:latin typeface="+mn-lt"/>
                <a:cs typeface="+mn-cs"/>
              </a:rPr>
              <a:t>geschützte Räume, Wohnung, </a:t>
            </a:r>
            <a:br>
              <a:rPr lang="de-DE" sz="2400" dirty="0" smtClean="0">
                <a:latin typeface="+mn-lt"/>
                <a:cs typeface="+mn-cs"/>
              </a:rPr>
            </a:br>
            <a:r>
              <a:rPr lang="de-DE" sz="2400" dirty="0" smtClean="0">
                <a:latin typeface="+mn-lt"/>
                <a:cs typeface="+mn-cs"/>
              </a:rPr>
              <a:t>Umkleidekabine, Toilette, Sauna, </a:t>
            </a:r>
            <a:br>
              <a:rPr lang="de-DE" sz="2400" dirty="0" smtClean="0">
                <a:latin typeface="+mn-lt"/>
                <a:cs typeface="+mn-cs"/>
              </a:rPr>
            </a:br>
            <a:r>
              <a:rPr lang="de-DE" sz="2400" dirty="0" smtClean="0">
                <a:latin typeface="+mn-lt"/>
                <a:cs typeface="+mn-cs"/>
              </a:rPr>
              <a:t>Schlafzimmer, …).</a:t>
            </a:r>
            <a:endParaRPr lang="de-DE" sz="2800" dirty="0">
              <a:latin typeface="+mn-lt"/>
              <a:cs typeface="+mn-cs"/>
            </a:endParaRP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de-DE" sz="2800" dirty="0" smtClean="0">
              <a:latin typeface="+mn-lt"/>
              <a:cs typeface="+mn-cs"/>
            </a:endParaRP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de-DE" sz="2400" dirty="0" smtClean="0">
                <a:latin typeface="+mn-lt"/>
                <a:cs typeface="+mn-cs"/>
              </a:rPr>
              <a:t>Straftat </a:t>
            </a:r>
            <a:r>
              <a:rPr lang="de-DE" sz="2400" b="1" dirty="0"/>
              <a:t>§ </a:t>
            </a:r>
            <a:r>
              <a:rPr lang="de-DE" sz="2400" b="1" dirty="0" smtClean="0"/>
              <a:t>201 StGB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Verletzung der </a:t>
            </a:r>
            <a:r>
              <a:rPr lang="de-DE" sz="2400" b="1" dirty="0" smtClean="0"/>
              <a:t>Vertraulichkeit des </a:t>
            </a:r>
            <a:r>
              <a:rPr lang="de-DE" sz="2400" dirty="0" smtClean="0"/>
              <a:t>nichtöffentlich gesprochenen </a:t>
            </a:r>
            <a:r>
              <a:rPr lang="de-DE" sz="2400" b="1" dirty="0" smtClean="0"/>
              <a:t>Wortes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auch </a:t>
            </a:r>
            <a:r>
              <a:rPr lang="de-DE" sz="2400" dirty="0"/>
              <a:t>durch </a:t>
            </a:r>
            <a:r>
              <a:rPr lang="de-DE" sz="2400" dirty="0" smtClean="0"/>
              <a:t>Videoaufnahmen.</a:t>
            </a:r>
            <a:br>
              <a:rPr lang="de-DE" sz="2400" dirty="0" smtClean="0"/>
            </a:br>
            <a:r>
              <a:rPr lang="de-DE" sz="2400" dirty="0" smtClean="0"/>
              <a:t>(Z.B. im Unterricht.)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de-DE" sz="2800" dirty="0">
              <a:latin typeface="+mn-lt"/>
              <a:cs typeface="+mn-cs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7863414" y="5238937"/>
            <a:ext cx="191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OpenIcons</a:t>
            </a:r>
            <a:r>
              <a:rPr lang="de-DE" sz="1200" dirty="0" smtClean="0"/>
              <a:t> - pixabay.com</a:t>
            </a:r>
            <a:endParaRPr lang="de-DE" sz="1200" dirty="0"/>
          </a:p>
        </p:txBody>
      </p:sp>
      <p:pic>
        <p:nvPicPr>
          <p:cNvPr id="7172" name="Picture 4" descr="Dusche, Gischt, Reinigung, Waschen, Wasser,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184506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to, Bild, Fotografie, Fotograf, Kamera, Digitalkam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297437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6161366" y="4365104"/>
            <a:ext cx="2573454" cy="2160240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6161366" y="4005064"/>
            <a:ext cx="2808313" cy="2160240"/>
          </a:xfrm>
          <a:prstGeom prst="line">
            <a:avLst/>
          </a:prstGeom>
          <a:ln w="190500">
            <a:solidFill>
              <a:srgbClr val="FF3300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sz="2800" dirty="0" smtClean="0"/>
              <a:t>Fotografie</a:t>
            </a:r>
            <a:endParaRPr lang="de-DE" sz="2800" b="1" u="sng" dirty="0" smtClean="0"/>
          </a:p>
          <a:p>
            <a:r>
              <a:rPr lang="de-DE" sz="2800" b="1" u="sng" dirty="0" smtClean="0"/>
              <a:t>heimliche</a:t>
            </a:r>
            <a:r>
              <a:rPr lang="de-DE" sz="2800" b="1" dirty="0" smtClean="0"/>
              <a:t> Aufnahmen </a:t>
            </a:r>
            <a:r>
              <a:rPr lang="de-DE" sz="2800" dirty="0"/>
              <a:t>(§201 </a:t>
            </a:r>
            <a:r>
              <a:rPr lang="de-DE" sz="2800" dirty="0" smtClean="0"/>
              <a:t>Strafgesetzbuch)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31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Sexting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Opferprävention</a:t>
            </a:r>
            <a:endParaRPr lang="de-DE" dirty="0"/>
          </a:p>
        </p:txBody>
      </p:sp>
      <p:pic>
        <p:nvPicPr>
          <p:cNvPr id="1026" name="Picture 2" descr="C:\Users\Felix\Desktop\Sexting_Plakat_Junge_und_Maedchen_Querformat_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676457" cy="61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248846" y="6323351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©Pro </a:t>
            </a:r>
            <a:r>
              <a:rPr lang="de-DE" dirty="0" err="1" smtClean="0"/>
              <a:t>Juventute</a:t>
            </a:r>
            <a:r>
              <a:rPr lang="de-DE" smtClean="0"/>
              <a:t>, Schweiz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5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979712" y="1718962"/>
            <a:ext cx="5406615" cy="4597909"/>
            <a:chOff x="1979712" y="1718962"/>
            <a:chExt cx="5406615" cy="459790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62" r="-1"/>
            <a:stretch/>
          </p:blipFill>
          <p:spPr bwMode="auto">
            <a:xfrm>
              <a:off x="1979712" y="1718962"/>
              <a:ext cx="5406615" cy="45979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3" name="Rechteck 2"/>
            <p:cNvSpPr/>
            <p:nvPr/>
          </p:nvSpPr>
          <p:spPr>
            <a:xfrm rot="21217140">
              <a:off x="3188721" y="3795081"/>
              <a:ext cx="2736304" cy="85409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012160" y="1255846"/>
            <a:ext cx="1224136" cy="109303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38170">
            <a:off x="2305312" y="3430129"/>
            <a:ext cx="4237662" cy="158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hteck 3"/>
          <p:cNvSpPr/>
          <p:nvPr/>
        </p:nvSpPr>
        <p:spPr>
          <a:xfrm rot="16200000">
            <a:off x="7969856" y="5651261"/>
            <a:ext cx="190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Calibri" panose="020F0502020204030204" pitchFamily="34" charset="0"/>
              </a:rPr>
              <a:t>Quelle: </a:t>
            </a:r>
            <a:r>
              <a:rPr lang="de-DE" sz="1200" b="1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de-DE" sz="1200" b="1" dirty="0">
                <a:latin typeface="Calibri" panose="020F0502020204030204" pitchFamily="34" charset="0"/>
                <a:hlinkClick r:id="rId5"/>
              </a:rPr>
              <a:t>://</a:t>
            </a:r>
            <a:r>
              <a:rPr lang="de-DE" sz="1200" b="1" dirty="0" smtClean="0">
                <a:latin typeface="Calibri" panose="020F0502020204030204" pitchFamily="34" charset="0"/>
                <a:hlinkClick r:id="rId5"/>
              </a:rPr>
              <a:t>archive.org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 smtClean="0"/>
              <a:t>Einmal weitergegeben – immer außer Kontrolle!</a:t>
            </a:r>
            <a:endParaRPr lang="de-DE" sz="2800" dirty="0"/>
          </a:p>
          <a:p>
            <a:pPr eaLnBrk="1" hangingPunct="1"/>
            <a:r>
              <a:rPr lang="de-DE" sz="2800" b="1" dirty="0" smtClean="0"/>
              <a:t>Sexting und alles andere bleibt im Netz</a:t>
            </a: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5390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Picture 2" descr="Handschellen, Ketten, Gefängnis, Freiheit, E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030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03648" y="4852317"/>
            <a:ext cx="676875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err="1" smtClean="0"/>
              <a:t>Sexting</a:t>
            </a:r>
            <a:r>
              <a:rPr lang="de-DE" sz="2400" b="1" dirty="0" smtClean="0"/>
              <a:t> ist oft Kinderpornographie </a:t>
            </a:r>
            <a:br>
              <a:rPr lang="de-DE" sz="2400" b="1" dirty="0" smtClean="0"/>
            </a:br>
            <a:r>
              <a:rPr lang="de-DE" sz="2400" b="1" dirty="0" smtClean="0"/>
              <a:t>oder Jugendpornographie.</a:t>
            </a:r>
          </a:p>
          <a:p>
            <a:pPr algn="l"/>
            <a:r>
              <a:rPr lang="de-DE" b="1" dirty="0" smtClean="0"/>
              <a:t>Auch wenn du es gar nicht willst.</a:t>
            </a:r>
          </a:p>
          <a:p>
            <a:pPr algn="l"/>
            <a:r>
              <a:rPr lang="de-DE" dirty="0" smtClean="0"/>
              <a:t>§ 184 b/c StGB verbietet selbst den Besitz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6200000">
            <a:off x="8068085" y="1043812"/>
            <a:ext cx="1699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</a:rPr>
              <a:t>luctheo</a:t>
            </a:r>
            <a:r>
              <a:rPr lang="de-DE" sz="1200" dirty="0" smtClean="0">
                <a:solidFill>
                  <a:schemeClr val="bg1"/>
                </a:solidFill>
              </a:rPr>
              <a:t> – pixabay.com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7" name="Bild 6" descr="miblogo300x1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3877" y="5277981"/>
            <a:ext cx="1060730" cy="5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828/10817431673_e5447b8b30_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92707"/>
            <a:ext cx="2818331" cy="4144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21232254">
            <a:off x="1628669" y="6046959"/>
            <a:ext cx="2232248" cy="288032"/>
          </a:xfrm>
        </p:spPr>
        <p:txBody>
          <a:bodyPr/>
          <a:lstStyle/>
          <a:p>
            <a:pPr marL="0" indent="0" algn="ctr">
              <a:buNone/>
            </a:pPr>
            <a:r>
              <a:rPr lang="de-DE" sz="1200" dirty="0"/>
              <a:t>Pro </a:t>
            </a:r>
            <a:r>
              <a:rPr lang="de-DE" sz="1200" dirty="0" smtClean="0"/>
              <a:t>Juventute/flickr.com</a:t>
            </a:r>
            <a:endParaRPr lang="de-DE" sz="1200" b="1" dirty="0">
              <a:solidFill>
                <a:srgbClr val="FF66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95936" y="1628800"/>
            <a:ext cx="5040560" cy="2554545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sz="2000" b="1" dirty="0"/>
              <a:t>§ </a:t>
            </a:r>
            <a:r>
              <a:rPr lang="de-DE" sz="2000" b="1" dirty="0" smtClean="0"/>
              <a:t>184b/c StGB:</a:t>
            </a:r>
            <a:r>
              <a:rPr lang="de-DE" sz="2000" b="1" dirty="0"/>
              <a:t> Verbreitung, Erwerb und Besitz </a:t>
            </a:r>
            <a:r>
              <a:rPr lang="de-DE" sz="2000" b="1" dirty="0" smtClean="0"/>
              <a:t>kinder-/jugendpornographischer Schriften (auch bei Fotos ohne sexuelle Handlung oder nur teilweise </a:t>
            </a:r>
            <a:r>
              <a:rPr lang="de-DE" sz="2000" b="1" dirty="0" err="1" smtClean="0"/>
              <a:t>unbe</a:t>
            </a:r>
            <a:r>
              <a:rPr lang="de-DE" sz="2000" b="1" dirty="0" smtClean="0"/>
              <a:t>-kleidet z.B. „unnatürlich geschlechts-betonte Körperhaltung“ oder sexuell aufreizende Abbildung von unbekleideten Genitalien/Gesäß)</a:t>
            </a:r>
            <a:endParaRPr 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3995936" y="4422591"/>
            <a:ext cx="5040560" cy="22467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de-DE" sz="2000" b="1" dirty="0"/>
              <a:t>Straftat § 201a StGB: </a:t>
            </a:r>
            <a:r>
              <a:rPr lang="de-DE" sz="2000" b="1" dirty="0" smtClean="0"/>
              <a:t>Verletzung </a:t>
            </a:r>
            <a:r>
              <a:rPr lang="de-DE" sz="2000" b="1" dirty="0"/>
              <a:t>des höchstpersönlichen Lebensbereichs durch </a:t>
            </a:r>
            <a:r>
              <a:rPr lang="de-DE" sz="2000" b="1" dirty="0" smtClean="0"/>
              <a:t>Bildaufnahmen – auch „bei unbefugter Weitergabe von befugten Bildaufnahmen“, von Nacktbildern von Minderjährigen gegen </a:t>
            </a:r>
            <a:r>
              <a:rPr lang="de-DE" sz="2000" b="1" spc="-30" dirty="0" smtClean="0"/>
              <a:t>Geld, oder zur Schau Stellung von Hilflosigkeit</a:t>
            </a:r>
            <a:endParaRPr lang="de-DE" sz="2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4700" y="260648"/>
            <a:ext cx="86042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sz="2800" dirty="0" smtClean="0"/>
              <a:t>Besitz von Kinder- und Jugendpornographie</a:t>
            </a:r>
          </a:p>
          <a:p>
            <a:r>
              <a:rPr lang="de-DE" sz="2800" b="1" dirty="0" smtClean="0"/>
              <a:t>verschärftes Sexualstrafrecht seit 2015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707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Bildschirmpräsentation (4:3)</PresentationFormat>
  <Paragraphs>126</Paragraphs>
  <Slides>17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Internet &amp; Smartphone  Ich kenne die Regeln</vt:lpstr>
      <vt:lpstr>Selfie Recht am eigenen Bild?</vt:lpstr>
      <vt:lpstr>PowerPoint-Präsentation</vt:lpstr>
      <vt:lpstr>PowerPoint-Präsentation</vt:lpstr>
      <vt:lpstr>PowerPoint-Präsentation</vt:lpstr>
      <vt:lpstr>Sexting Opferprävention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Soziale Netzwerke Beweise sichern</vt:lpstr>
      <vt:lpstr>PowerPoint-Präsentation</vt:lpstr>
      <vt:lpstr>Online-Informationen – immer aktuell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MIB in Bayern</dc:title>
  <dc:creator>Vanice Lykin</dc:creator>
  <cp:lastModifiedBy>Felix</cp:lastModifiedBy>
  <cp:revision>380</cp:revision>
  <cp:lastPrinted>2014-02-20T20:20:49Z</cp:lastPrinted>
  <dcterms:created xsi:type="dcterms:W3CDTF">2010-01-09T16:00:01Z</dcterms:created>
  <dcterms:modified xsi:type="dcterms:W3CDTF">2016-04-28T19:47:01Z</dcterms:modified>
</cp:coreProperties>
</file>